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2000" cy="640080"/>
          </a:xfrm>
          <a:prstGeom prst="round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FFFFFF"/>
                </a:solidFill>
                <a:latin typeface="Segoe UI"/>
              </a:defRPr>
            </a:pPr>
            <a:r>
              <a:t>USAREUR-AF ASCC — Decision Support Directorate (DSD)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" y="68580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8888"/>
                </a:solidFill>
                <a:latin typeface="Segoe UI"/>
              </a:defRPr>
            </a:pPr>
            <a:r>
              <a:t>Proposed Tech Force Structure — Directorate → Division → Branch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4320" y="1051560"/>
            <a:ext cx="2103120" cy="274320"/>
          </a:xfrm>
          <a:prstGeom prst="roundRect">
            <a:avLst/>
          </a:prstGeom>
          <a:solidFill>
            <a:srgbClr val="2A08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1">
                <a:solidFill>
                  <a:srgbClr val="FFFFFF"/>
                </a:solidFill>
                <a:latin typeface="Segoe UI"/>
              </a:defRPr>
            </a:pPr>
            <a:r>
              <a:t>Leadership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468880" y="1051560"/>
            <a:ext cx="2103120" cy="274320"/>
          </a:xfrm>
          <a:prstGeom prst="roundRect">
            <a:avLst/>
          </a:prstGeom>
          <a:solidFill>
            <a:srgbClr val="377E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1">
                <a:solidFill>
                  <a:srgbClr val="FFFFFF"/>
                </a:solidFill>
                <a:latin typeface="Segoe UI"/>
              </a:defRPr>
            </a:pPr>
            <a:r>
              <a:t>Data / Effects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663440" y="1051560"/>
            <a:ext cx="2103120" cy="274320"/>
          </a:xfrm>
          <a:prstGeom prst="roundRect">
            <a:avLst/>
          </a:prstGeom>
          <a:solidFill>
            <a:srgbClr val="2A7A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1">
                <a:solidFill>
                  <a:srgbClr val="FFFFFF"/>
                </a:solidFill>
                <a:latin typeface="Segoe UI"/>
              </a:defRPr>
            </a:pPr>
            <a:r>
              <a:t>Integration / Platforms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0" y="1051560"/>
            <a:ext cx="2103120" cy="274320"/>
          </a:xfrm>
          <a:prstGeom prst="roundRect">
            <a:avLst/>
          </a:prstGeom>
          <a:solidFill>
            <a:srgbClr val="D482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1">
                <a:solidFill>
                  <a:srgbClr val="FFFFFF"/>
                </a:solidFill>
                <a:latin typeface="Segoe UI"/>
              </a:defRPr>
            </a:pPr>
            <a:r>
              <a:t>Capabilities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74320" y="1463040"/>
          <a:ext cx="859536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0480"/>
                <a:gridCol w="914400"/>
                <a:gridCol w="3840480"/>
              </a:tblGrid>
              <a:tr h="228600">
                <a:tc>
                  <a:txBody>
                    <a:bodyPr/>
                    <a:lstStyle/>
                    <a:p>
                      <a:pPr>
                        <a:defRPr sz="8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Position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PAX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 b="1">
                          <a:solidFill>
                            <a:srgbClr val="FFFFFF"/>
                          </a:solidFill>
                          <a:latin typeface="Segoe UI"/>
                        </a:defRPr>
                      </a:pPr>
                      <a:r>
                        <a:t>Role</a:t>
                      </a:r>
                    </a:p>
                  </a:txBody>
                  <a:tcPr>
                    <a:solidFill>
                      <a:srgbClr val="1A2A3A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2A0845"/>
                          </a:solidFill>
                          <a:latin typeface="Segoe UI"/>
                        </a:defRPr>
                      </a:pPr>
                      <a:r>
                        <a:t>LEADERSHIP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2A0845"/>
                          </a:solidFill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2A0845"/>
                          </a:solidFill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0F0F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Chief Technology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Tech Scout for CDR</a:t>
                      </a: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Innovation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Capabilities Integrator</a:t>
                      </a: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377EB8"/>
                          </a:solidFill>
                          <a:latin typeface="Segoe UI"/>
                        </a:defRPr>
                      </a:pPr>
                      <a:r>
                        <a:t>DATA EFFECTS SECTION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377EB8"/>
                          </a:solidFill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377EB8"/>
                          </a:solidFill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0F0F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Data Engineer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Transform data</a:t>
                      </a: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Data Scientist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Integrate data</a:t>
                      </a: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Data Analyst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Interpret data</a:t>
                      </a: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2A7A2A"/>
                          </a:solidFill>
                          <a:latin typeface="Segoe UI"/>
                        </a:defRPr>
                      </a:pPr>
                      <a:r>
                        <a:t>INTEGRATION / PLATFORMS SECTION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2A7A2A"/>
                          </a:solidFill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2A7A2A"/>
                          </a:solidFill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0F0F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Cloud Engineer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Manage infrastructure</a:t>
                      </a: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Cyber Engineer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Manage tech security</a:t>
                      </a: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Network Engineer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Integrate, manage network</a:t>
                      </a: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D4820A"/>
                          </a:solidFill>
                          <a:latin typeface="Segoe UI"/>
                        </a:defRPr>
                      </a:pPr>
                      <a:r>
                        <a:t>CAPABILITIES SECTION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D4820A"/>
                          </a:solidFill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D4820A"/>
                          </a:solidFill>
                          <a:latin typeface="Segoe UI"/>
                        </a:defRPr>
                      </a:pPr>
                    </a:p>
                  </a:txBody>
                  <a:tcPr>
                    <a:solidFill>
                      <a:srgbClr val="F0F0F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Software Engineer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Develop software apps</a:t>
                      </a: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Hardware Engineer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Develop hardware solutions</a:t>
                      </a: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UX Designer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Design software interface</a:t>
                      </a: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Product 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Develop software roadmap</a:t>
                      </a: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AI Engineer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>
                          <a:solidFill>
                            <a:srgbClr val="1A2A3A"/>
                          </a:solidFill>
                          <a:latin typeface="Segoe UI"/>
                        </a:defRPr>
                      </a:pPr>
                      <a:r>
                        <a:t>Develop AI tools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74320" y="5669280"/>
            <a:ext cx="85953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A2A3A"/>
                </a:solidFill>
                <a:latin typeface="Segoe UI"/>
              </a:defRPr>
            </a:pPr>
            <a:r>
              <a:t>T: Conduct DevOps  •  P: Enable Theater CDR's decision-making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" y="5943600"/>
            <a:ext cx="85953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88888"/>
                </a:solidFill>
                <a:latin typeface="Segoe UI"/>
              </a:defRPr>
            </a:pPr>
            <a:r>
              <a:t>Key Equipment: Enterprise Cloud/CDS, DevSecOps Platform, Enterprise Software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15200" y="685800"/>
            <a:ext cx="1554480" cy="274320"/>
          </a:xfrm>
          <a:prstGeom prst="roundRect">
            <a:avLst/>
          </a:prstGeom>
          <a:solidFill>
            <a:srgbClr val="2A08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Segoe UI"/>
              </a:defRPr>
            </a:pPr>
            <a:r>
              <a:t>Total PAX: X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2000" cy="640080"/>
          </a:xfrm>
          <a:prstGeom prst="round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FFFFFF"/>
                </a:solidFill>
                <a:latin typeface="Segoe UI"/>
              </a:defRPr>
            </a:pPr>
            <a:r>
              <a:t>How Does This Task Organization Support Army Operations?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" y="685800"/>
            <a:ext cx="6400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88888"/>
                </a:solidFill>
                <a:latin typeface="Segoe UI"/>
              </a:defRPr>
            </a:pPr>
            <a:r>
              <a:t>Improving Operations Process at Theater Army (ASCC) — Enabling Decision-Making Through Data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4320" y="1051560"/>
            <a:ext cx="2651760" cy="365760"/>
          </a:xfrm>
          <a:prstGeom prst="roundRect">
            <a:avLst/>
          </a:prstGeom>
          <a:solidFill>
            <a:srgbClr val="1A8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Segoe UI"/>
              </a:defRPr>
            </a:pPr>
            <a:r>
              <a:t>1. Plan &amp; Prepare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1417320"/>
            <a:ext cx="26517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8888"/>
                </a:solidFill>
                <a:latin typeface="Segoe UI"/>
              </a:defRPr>
            </a:pPr>
            <a:r>
              <a:t>Data Ingestion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600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A2A3A"/>
                </a:solidFill>
                <a:latin typeface="Segoe UI"/>
              </a:defRPr>
            </a:pPr>
            <a:r>
              <a:t>• Enemy Intel (All Source)</a:t>
            </a:r>
            <a:br/>
            <a:r>
              <a:t>• Recon (Organic/Allies)</a:t>
            </a:r>
            <a:br/>
            <a:r>
              <a:t>• Multi Domain Sensors</a:t>
            </a:r>
            <a:br/>
            <a:r>
              <a:t>• Friendly Forces &amp; Readiness</a:t>
            </a:r>
            <a:br/>
            <a:r>
              <a:t>• Weather &amp; Terrain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063240" y="1051560"/>
            <a:ext cx="2651760" cy="365760"/>
          </a:xfrm>
          <a:prstGeom prst="roundRect">
            <a:avLst/>
          </a:prstGeom>
          <a:solidFill>
            <a:srgbClr val="377E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Segoe UI"/>
              </a:defRPr>
            </a:pPr>
            <a:r>
              <a:t>2. Understand &amp; Visualize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63240" y="1417320"/>
            <a:ext cx="26517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8888"/>
                </a:solidFill>
                <a:latin typeface="Segoe UI"/>
              </a:defRPr>
            </a:pPr>
            <a:r>
              <a:t>Data Processing &amp;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54680" y="1600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A2A3A"/>
                </a:solidFill>
                <a:latin typeface="Segoe UI"/>
              </a:defRPr>
            </a:pPr>
            <a:r>
              <a:t>• Fusion from multiple sources</a:t>
            </a:r>
            <a:br/>
            <a:r>
              <a:t>• Combat Power Analysis</a:t>
            </a:r>
            <a:br/>
            <a:r>
              <a:t>• Terrain Analysis</a:t>
            </a:r>
            <a:br/>
            <a:r>
              <a:t>• Friendly Assessment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852160" y="1051560"/>
            <a:ext cx="2651760" cy="365760"/>
          </a:xfrm>
          <a:prstGeom prst="roundRect">
            <a:avLst/>
          </a:prstGeom>
          <a:solidFill>
            <a:srgbClr val="2A08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Segoe UI"/>
              </a:defRPr>
            </a:pPr>
            <a:r>
              <a:t>3. Decide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52160" y="1417320"/>
            <a:ext cx="26517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8888"/>
                </a:solidFill>
                <a:latin typeface="Segoe UI"/>
              </a:defRPr>
            </a:pPr>
            <a:r>
              <a:t>Mission Analysis &amp; COA Dev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1600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A2A3A"/>
                </a:solidFill>
                <a:latin typeface="Segoe UI"/>
              </a:defRPr>
            </a:pPr>
            <a:r>
              <a:t>• COA Development</a:t>
            </a:r>
            <a:br/>
            <a:r>
              <a:t>• Wargaming</a:t>
            </a:r>
            <a:br/>
            <a:r>
              <a:t>• Synchronization of organic assets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74320" y="2834640"/>
            <a:ext cx="2651760" cy="365760"/>
          </a:xfrm>
          <a:prstGeom prst="roundRect">
            <a:avLst/>
          </a:prstGeom>
          <a:solidFill>
            <a:srgbClr val="D482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Segoe UI"/>
              </a:defRPr>
            </a:pPr>
            <a:r>
              <a:t>4. Direct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" y="3200400"/>
            <a:ext cx="26517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8888"/>
                </a:solidFill>
                <a:latin typeface="Segoe UI"/>
              </a:defRPr>
            </a:pPr>
            <a:r>
              <a:t>Orders &amp; Dissemination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338328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A2A3A"/>
                </a:solidFill>
                <a:latin typeface="Segoe UI"/>
              </a:defRPr>
            </a:pPr>
            <a:r>
              <a:t>• OPLAN / OPORD</a:t>
            </a:r>
            <a:br/>
            <a:r>
              <a:t>• Briefings</a:t>
            </a:r>
            <a:br/>
            <a:r>
              <a:t>• ROC Drills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063240" y="2834640"/>
            <a:ext cx="2651760" cy="365760"/>
          </a:xfrm>
          <a:prstGeom prst="roundRect">
            <a:avLst/>
          </a:prstGeom>
          <a:solidFill>
            <a:srgbClr val="C41A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Segoe UI"/>
              </a:defRPr>
            </a:pPr>
            <a:r>
              <a:t>5. Act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63240" y="3200400"/>
            <a:ext cx="26517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8888"/>
                </a:solidFill>
                <a:latin typeface="Segoe UI"/>
              </a:defRPr>
            </a:pPr>
            <a:r>
              <a:t>Execution &amp; Monitoring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54680" y="338328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A2A3A"/>
                </a:solidFill>
                <a:latin typeface="Segoe UI"/>
              </a:defRPr>
            </a:pPr>
            <a:r>
              <a:t>• C2 Corps</a:t>
            </a:r>
            <a:br/>
            <a:r>
              <a:t>• Real-Time Tracking of BDA</a:t>
            </a:r>
            <a:br/>
            <a:r>
              <a:t>• Sustainment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852160" y="2834640"/>
            <a:ext cx="2651760" cy="365760"/>
          </a:xfrm>
          <a:prstGeom prst="roundRect">
            <a:avLst/>
          </a:prstGeom>
          <a:solidFill>
            <a:srgbClr val="2A7A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FFFFFF"/>
                </a:solidFill>
                <a:latin typeface="Segoe UI"/>
              </a:defRPr>
            </a:pPr>
            <a:r>
              <a:t>6. Assess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52160" y="3200400"/>
            <a:ext cx="26517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8888"/>
                </a:solidFill>
                <a:latin typeface="Segoe UI"/>
              </a:defRPr>
            </a:pPr>
            <a:r>
              <a:t>Feedback &amp; Lessons Learned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0" y="338328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A2A3A"/>
                </a:solidFill>
                <a:latin typeface="Segoe UI"/>
              </a:defRPr>
            </a:pPr>
            <a:r>
              <a:t>• AARs</a:t>
            </a:r>
            <a:br/>
            <a:r>
              <a:t>• Data Archiving</a:t>
            </a:r>
            <a:br/>
            <a:r>
              <a:t>• Update TTPs</a:t>
            </a:r>
          </a:p>
        </p:txBody>
      </p:sp>
      <p:sp>
        <p:nvSpPr>
          <p:cNvPr id="22" name="Diamond 21"/>
          <p:cNvSpPr/>
          <p:nvPr/>
        </p:nvSpPr>
        <p:spPr>
          <a:xfrm>
            <a:off x="731520" y="4709160"/>
            <a:ext cx="274320" cy="274320"/>
          </a:xfrm>
          <a:prstGeom prst="diamond">
            <a:avLst/>
          </a:prstGeom>
          <a:solidFill>
            <a:srgbClr val="C41A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0" y="498348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C41A1C"/>
                </a:solidFill>
                <a:latin typeface="Segoe UI"/>
              </a:defRPr>
            </a:pPr>
            <a:r>
              <a:t>DP1</a:t>
            </a:r>
            <a:br/>
            <a:r>
              <a:t>Intel Clear?</a:t>
            </a:r>
          </a:p>
        </p:txBody>
      </p:sp>
      <p:sp>
        <p:nvSpPr>
          <p:cNvPr id="24" name="Diamond 23"/>
          <p:cNvSpPr/>
          <p:nvPr/>
        </p:nvSpPr>
        <p:spPr>
          <a:xfrm>
            <a:off x="2834640" y="4709160"/>
            <a:ext cx="274320" cy="274320"/>
          </a:xfrm>
          <a:prstGeom prst="diamond">
            <a:avLst/>
          </a:prstGeom>
          <a:solidFill>
            <a:srgbClr val="C41A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560320" y="498348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C41A1C"/>
                </a:solidFill>
                <a:latin typeface="Segoe UI"/>
              </a:defRPr>
            </a:pPr>
            <a:r>
              <a:t>DP2</a:t>
            </a:r>
            <a:br/>
            <a:r>
              <a:t>Best COA?</a:t>
            </a:r>
          </a:p>
        </p:txBody>
      </p:sp>
      <p:sp>
        <p:nvSpPr>
          <p:cNvPr id="26" name="Diamond 25"/>
          <p:cNvSpPr/>
          <p:nvPr/>
        </p:nvSpPr>
        <p:spPr>
          <a:xfrm>
            <a:off x="4937760" y="4709160"/>
            <a:ext cx="274320" cy="274320"/>
          </a:xfrm>
          <a:prstGeom prst="diamond">
            <a:avLst/>
          </a:prstGeom>
          <a:solidFill>
            <a:srgbClr val="C41A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663440" y="498348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C41A1C"/>
                </a:solidFill>
                <a:latin typeface="Segoe UI"/>
              </a:defRPr>
            </a:pPr>
            <a:r>
              <a:t>DP3</a:t>
            </a:r>
            <a:br/>
            <a:r>
              <a:t>Units Ready?</a:t>
            </a:r>
          </a:p>
        </p:txBody>
      </p:sp>
      <p:sp>
        <p:nvSpPr>
          <p:cNvPr id="28" name="Diamond 27"/>
          <p:cNvSpPr/>
          <p:nvPr/>
        </p:nvSpPr>
        <p:spPr>
          <a:xfrm>
            <a:off x="7040880" y="4709160"/>
            <a:ext cx="274320" cy="274320"/>
          </a:xfrm>
          <a:prstGeom prst="diamond">
            <a:avLst/>
          </a:prstGeom>
          <a:solidFill>
            <a:srgbClr val="C41A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66560" y="498348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C41A1C"/>
                </a:solidFill>
                <a:latin typeface="Segoe UI"/>
              </a:defRPr>
            </a:pPr>
            <a:r>
              <a:t>DP4</a:t>
            </a:r>
            <a:br/>
            <a:r>
              <a:t>Plan Valid?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4320" y="5303520"/>
            <a:ext cx="8229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8888"/>
                </a:solidFill>
                <a:latin typeface="Segoe UI"/>
              </a:defRPr>
            </a:pPr>
            <a:r>
              <a:t>← Retask Collection     ← Refine COAs     Issue Orders →     Adjust Plan (FRAGORD) →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686800" y="1051560"/>
            <a:ext cx="2926080" cy="411480"/>
          </a:xfrm>
          <a:prstGeom prst="round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1">
                <a:solidFill>
                  <a:srgbClr val="FFFFFF"/>
                </a:solidFill>
                <a:latin typeface="Segoe UI"/>
              </a:defRPr>
            </a:pPr>
            <a:r>
              <a:t>Data Team Composition</a:t>
            </a:r>
            <a:br/>
            <a:r>
              <a:t>Total Personnel: X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686800" y="1554480"/>
            <a:ext cx="73152" cy="960120"/>
          </a:xfrm>
          <a:prstGeom prst="rect">
            <a:avLst/>
          </a:prstGeom>
          <a:solidFill>
            <a:srgbClr val="2A08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823960" y="1554480"/>
            <a:ext cx="274320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A2A3A"/>
                </a:solidFill>
                <a:latin typeface="Segoe UI"/>
              </a:defRPr>
            </a:pPr>
            <a:r>
              <a:t>Leadership</a:t>
            </a:r>
            <a:br/>
            <a:r>
              <a:t>T: C2 Data Team</a:t>
            </a:r>
            <a:br/>
            <a:r>
              <a:t>P: Support CG's Priorities</a:t>
            </a:r>
            <a:br/>
            <a:r>
              <a:t>PAX: Immaterial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686800" y="2587752"/>
            <a:ext cx="73152" cy="960120"/>
          </a:xfrm>
          <a:prstGeom prst="rect">
            <a:avLst/>
          </a:prstGeom>
          <a:solidFill>
            <a:srgbClr val="377E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823960" y="2587752"/>
            <a:ext cx="274320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A2A3A"/>
                </a:solidFill>
                <a:latin typeface="Segoe UI"/>
              </a:defRPr>
            </a:pPr>
            <a:r>
              <a:t>Data / Effects</a:t>
            </a:r>
            <a:br/>
            <a:r>
              <a:t>T: Transform data into Actions</a:t>
            </a:r>
            <a:br/>
            <a:r>
              <a:t>P: Understand OE</a:t>
            </a:r>
            <a:br/>
            <a:r>
              <a:t>PAX: Intel Analysts / Engineers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686800" y="3621024"/>
            <a:ext cx="73152" cy="960120"/>
          </a:xfrm>
          <a:prstGeom prst="rect">
            <a:avLst/>
          </a:prstGeom>
          <a:solidFill>
            <a:srgbClr val="2A7A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823960" y="3621024"/>
            <a:ext cx="274320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A2A3A"/>
                </a:solidFill>
                <a:latin typeface="Segoe UI"/>
              </a:defRPr>
            </a:pPr>
            <a:r>
              <a:t>Integration</a:t>
            </a:r>
            <a:br/>
            <a:r>
              <a:t>T: Build Data Architecture</a:t>
            </a:r>
            <a:br/>
            <a:r>
              <a:t>P: Unified Data Operations</a:t>
            </a:r>
            <a:br/>
            <a:r>
              <a:t>PAX: Data Engineers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686800" y="4654296"/>
            <a:ext cx="73152" cy="960120"/>
          </a:xfrm>
          <a:prstGeom prst="rect">
            <a:avLst/>
          </a:prstGeom>
          <a:solidFill>
            <a:srgbClr val="D482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823960" y="4654296"/>
            <a:ext cx="274320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1A2A3A"/>
                </a:solidFill>
                <a:latin typeface="Segoe UI"/>
              </a:defRPr>
            </a:pPr>
            <a:r>
              <a:t>Capabilities</a:t>
            </a:r>
            <a:br/>
            <a:r>
              <a:t>T: Conduct Tech DevOps</a:t>
            </a:r>
            <a:br/>
            <a:r>
              <a:t>P: Accelerate Decision Making</a:t>
            </a:r>
            <a:br/>
            <a:r>
              <a:t>PAX: SWE / HW / AI Engineers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